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7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71" r:id="rId10"/>
    <p:sldId id="273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2"/>
    <p:restoredTop sz="93405"/>
  </p:normalViewPr>
  <p:slideViewPr>
    <p:cSldViewPr snapToGrid="0" snapToObjects="1">
      <p:cViewPr varScale="1">
        <p:scale>
          <a:sx n="89" d="100"/>
          <a:sy n="89" d="100"/>
        </p:scale>
        <p:origin x="12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D2E55-3394-A846-8538-157A2AD00D0F}" type="datetimeFigureOut">
              <a:rPr lang="en-US" smtClean="0"/>
              <a:t>3/18/19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8FCE2-4FE7-B846-AE2F-D303ED534E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372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links for r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8FCE2-4FE7-B846-AE2F-D303ED534E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359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8FCE2-4FE7-B846-AE2F-D303ED534E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99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90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5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11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733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52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189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50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1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83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91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97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AC260-45C6-214F-9D97-28BC23579EC8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70172-FA39-144D-BA50-B39C850CF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666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-bloggers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FAB01E-34C0-CC4A-807C-7FE538474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Housekeeping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D0727A-ED63-5F44-B5AB-914F05EB2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Material for this workshop can be found at: </a:t>
            </a:r>
          </a:p>
          <a:p>
            <a:pPr marL="0" indent="0">
              <a:buNone/>
            </a:pPr>
            <a:r>
              <a:rPr lang="en-US" sz="4000" dirty="0" err="1"/>
              <a:t>kelseyandersen.github.io</a:t>
            </a:r>
            <a:r>
              <a:rPr lang="en-US" sz="4000" dirty="0"/>
              <a:t>/CC2.1Workshop19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Outline for this morning: </a:t>
            </a:r>
          </a:p>
          <a:p>
            <a:r>
              <a:rPr lang="en-US" sz="3200" dirty="0"/>
              <a:t>Introduction to R</a:t>
            </a:r>
          </a:p>
          <a:p>
            <a:r>
              <a:rPr lang="en-US" sz="3200" dirty="0"/>
              <a:t>Networks in R </a:t>
            </a:r>
          </a:p>
          <a:p>
            <a:r>
              <a:rPr lang="en-US" sz="3200" dirty="0"/>
              <a:t>Spreading in Networks 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496108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339" y="346464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Some packages that you will use in this course: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ggplot2</a:t>
            </a:r>
          </a:p>
          <a:p>
            <a:r>
              <a:rPr lang="en-US" dirty="0" err="1"/>
              <a:t>tidyverse</a:t>
            </a:r>
            <a:endParaRPr lang="en-US" dirty="0"/>
          </a:p>
          <a:p>
            <a:r>
              <a:rPr lang="en-US" dirty="0" err="1"/>
              <a:t>igraph</a:t>
            </a:r>
            <a:endParaRPr lang="en-US" dirty="0"/>
          </a:p>
          <a:p>
            <a:r>
              <a:rPr lang="en-US" dirty="0" err="1"/>
              <a:t>statnet</a:t>
            </a:r>
            <a:endParaRPr lang="en-US" dirty="0"/>
          </a:p>
          <a:p>
            <a:r>
              <a:rPr lang="en-US" dirty="0"/>
              <a:t>matrix</a:t>
            </a:r>
          </a:p>
          <a:p>
            <a:r>
              <a:rPr lang="en-US" dirty="0" err="1"/>
              <a:t>sna</a:t>
            </a:r>
            <a:endParaRPr lang="en-US" dirty="0"/>
          </a:p>
          <a:p>
            <a:r>
              <a:rPr lang="en-US" dirty="0" err="1"/>
              <a:t>ergm</a:t>
            </a:r>
            <a:endParaRPr lang="en-US" dirty="0"/>
          </a:p>
          <a:p>
            <a:r>
              <a:rPr lang="en-US" dirty="0" err="1"/>
              <a:t>tergm</a:t>
            </a:r>
            <a:endParaRPr lang="en-US" dirty="0"/>
          </a:p>
          <a:p>
            <a:r>
              <a:rPr lang="en-US" dirty="0" err="1"/>
              <a:t>dplyr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95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76" y="219266"/>
            <a:ext cx="10983967" cy="6424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05454" y="2363821"/>
            <a:ext cx="7568119" cy="13234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8000" dirty="0"/>
              <a:t>Let’s get to work!</a:t>
            </a:r>
          </a:p>
        </p:txBody>
      </p:sp>
    </p:spTree>
    <p:extLst>
      <p:ext uri="{BB962C8B-B14F-4D97-AF65-F5344CB8AC3E}">
        <p14:creationId xmlns:p14="http://schemas.microsoft.com/office/powerpoint/2010/main" val="906482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6536" y="1671412"/>
            <a:ext cx="10515600" cy="2852737"/>
          </a:xfrm>
        </p:spPr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Introduction to 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solidFill>
                  <a:schemeClr val="tx1"/>
                </a:solidFill>
                <a:latin typeface="+mj-lt"/>
              </a:rPr>
              <a:t>garrettlab.com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31AACE-BFE1-3F4C-9BCB-7BF48F8DCF4A}"/>
              </a:ext>
            </a:extLst>
          </p:cNvPr>
          <p:cNvSpPr txBox="1"/>
          <p:nvPr/>
        </p:nvSpPr>
        <p:spPr>
          <a:xfrm>
            <a:off x="6696635" y="5029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1183AE92-E52B-6C45-AC22-14BBEB968DA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73" t="5000" r="5610" b="6323"/>
          <a:stretch/>
        </p:blipFill>
        <p:spPr>
          <a:xfrm>
            <a:off x="10773296" y="5398532"/>
            <a:ext cx="1173708" cy="1371601"/>
          </a:xfrm>
          <a:prstGeom prst="rect">
            <a:avLst/>
          </a:prstGeom>
        </p:spPr>
      </p:pic>
      <p:pic>
        <p:nvPicPr>
          <p:cNvPr id="9" name="Picture 2" descr="http://isfs.institute.ifas.ufl.edu/media/isfsinstituteifasufledu/logos/ifas-long-horiz-powerpoint.png">
            <a:extLst>
              <a:ext uri="{FF2B5EF4-FFF2-40B4-BE49-F238E27FC236}">
                <a16:creationId xmlns:a16="http://schemas.microsoft.com/office/drawing/2014/main" id="{FD0A6310-9AD5-FE47-B9A5-51F54091F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6913" y="5398531"/>
            <a:ext cx="5786383" cy="1198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2877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526" y="38576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Today’s Learning Objectives: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Become familiar (or re-familiarized) with:</a:t>
            </a:r>
          </a:p>
          <a:p>
            <a:pPr lvl="1"/>
            <a:endParaRPr lang="en-US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  <a:p>
            <a:pPr lvl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The R and R studio interface;</a:t>
            </a:r>
          </a:p>
          <a:p>
            <a:pPr lvl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Setting up your workspace and working directory; </a:t>
            </a:r>
          </a:p>
          <a:p>
            <a:pPr lvl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Importing data;</a:t>
            </a:r>
          </a:p>
          <a:p>
            <a:pPr lvl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Creating objects;</a:t>
            </a:r>
          </a:p>
          <a:p>
            <a:pPr lvl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Loading packages;</a:t>
            </a:r>
          </a:p>
          <a:p>
            <a:pPr lvl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Creating vectors;</a:t>
            </a:r>
          </a:p>
          <a:p>
            <a:pPr lvl="1"/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Subsetting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. </a:t>
            </a:r>
          </a:p>
          <a:p>
            <a:pPr lvl="1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lvl="1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308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464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Recommended Resources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542" y="1366496"/>
            <a:ext cx="6549189" cy="5491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85221" y="2286000"/>
            <a:ext cx="3104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Swirlstats.com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46236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505" y="0"/>
            <a:ext cx="10515600" cy="1325563"/>
          </a:xfrm>
        </p:spPr>
        <p:txBody>
          <a:bodyPr/>
          <a:lstStyle/>
          <a:p>
            <a:r>
              <a:rPr lang="en-US">
                <a:solidFill>
                  <a:schemeClr val="accent1">
                    <a:lumMod val="50000"/>
                  </a:schemeClr>
                </a:solidFill>
              </a:rPr>
              <a:t>Recommended Resources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9532" y="1594436"/>
            <a:ext cx="3078720" cy="46180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185281" y="2522439"/>
            <a:ext cx="34404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/>
              <a:t>http://r4ds.had.co.nz/</a:t>
            </a:r>
          </a:p>
        </p:txBody>
      </p:sp>
    </p:spTree>
    <p:extLst>
      <p:ext uri="{BB962C8B-B14F-4D97-AF65-F5344CB8AC3E}">
        <p14:creationId xmlns:p14="http://schemas.microsoft.com/office/powerpoint/2010/main" val="1353067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726" y="59299"/>
            <a:ext cx="10515600" cy="1150854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You need two programs installed: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51" y="2815389"/>
            <a:ext cx="4204945" cy="381559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031" y="1179094"/>
            <a:ext cx="1439271" cy="1473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-1" t="32692" r="105" b="31243"/>
          <a:stretch/>
        </p:blipFill>
        <p:spPr>
          <a:xfrm>
            <a:off x="7195877" y="1291366"/>
            <a:ext cx="3921301" cy="1415739"/>
          </a:xfrm>
          <a:prstGeom prst="rect">
            <a:avLst/>
          </a:prstGeom>
        </p:spPr>
      </p:pic>
      <p:sp>
        <p:nvSpPr>
          <p:cNvPr id="7" name="Cross 6"/>
          <p:cNvSpPr/>
          <p:nvPr/>
        </p:nvSpPr>
        <p:spPr>
          <a:xfrm>
            <a:off x="5197642" y="3585411"/>
            <a:ext cx="673769" cy="673768"/>
          </a:xfrm>
          <a:prstGeom prst="plus">
            <a:avLst>
              <a:gd name="adj" fmla="val 392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2933" y="2815389"/>
            <a:ext cx="4567187" cy="380197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5991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892426" y="1824463"/>
            <a:ext cx="299376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000" b="1" dirty="0"/>
              <a:t>Workspace</a:t>
            </a:r>
            <a:r>
              <a:rPr lang="en-US" sz="2000" dirty="0"/>
              <a:t>-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dirty="0"/>
              <a:t>view your data and objects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b="1" dirty="0"/>
              <a:t>History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dirty="0"/>
              <a:t>View what has already happened in this session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200" y="118657"/>
            <a:ext cx="12011527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ea typeface="Yuppy SC" charset="-122"/>
                <a:cs typeface="Yuppy SC" charset="-122"/>
              </a:rPr>
              <a:t>The R Studio Workspace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7442" y="1470963"/>
            <a:ext cx="5928562" cy="49352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22200" y="1855241"/>
            <a:ext cx="26505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Script editor </a:t>
            </a:r>
            <a:r>
              <a:rPr lang="en-US" sz="2000" dirty="0"/>
              <a:t>(where you type and save your code)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9787" y="4725649"/>
            <a:ext cx="2912247" cy="1023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Console</a:t>
            </a:r>
            <a:r>
              <a:rPr lang="en-US" sz="2000" dirty="0"/>
              <a:t> (where you can see what happened to your code)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517478" y="4510900"/>
            <a:ext cx="19972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View Plots, Load Packages, Ask for help</a:t>
            </a:r>
          </a:p>
        </p:txBody>
      </p:sp>
      <p:sp>
        <p:nvSpPr>
          <p:cNvPr id="11" name="Up Arrow 10"/>
          <p:cNvSpPr/>
          <p:nvPr/>
        </p:nvSpPr>
        <p:spPr>
          <a:xfrm rot="5400000">
            <a:off x="2846297" y="1719840"/>
            <a:ext cx="252919" cy="7976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Up Arrow 11"/>
          <p:cNvSpPr/>
          <p:nvPr/>
        </p:nvSpPr>
        <p:spPr>
          <a:xfrm rot="5400000">
            <a:off x="2846296" y="5127729"/>
            <a:ext cx="252919" cy="7976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Up Arrow 12"/>
          <p:cNvSpPr/>
          <p:nvPr/>
        </p:nvSpPr>
        <p:spPr>
          <a:xfrm rot="16200000">
            <a:off x="9094953" y="2095329"/>
            <a:ext cx="252919" cy="7976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Up Arrow 13"/>
          <p:cNvSpPr/>
          <p:nvPr/>
        </p:nvSpPr>
        <p:spPr>
          <a:xfrm rot="16200000">
            <a:off x="9113997" y="5158392"/>
            <a:ext cx="252919" cy="7976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08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829" y="21601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Now</a:t>
            </a:r>
            <a:r>
              <a:rPr lang="is-IS" dirty="0">
                <a:solidFill>
                  <a:schemeClr val="accent1">
                    <a:lumMod val="50000"/>
                  </a:schemeClr>
                </a:solidFill>
              </a:rPr>
              <a:t>… for the fun stuff!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1829" y="1541573"/>
            <a:ext cx="11558049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F0"/>
                </a:solidFill>
              </a:rPr>
              <a:t>Some reasons why R is great: </a:t>
            </a:r>
          </a:p>
          <a:p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R is a suite of tools that allows you to import, transform, visualize, and analyze your data!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As biologists, it’s our virtual laboratory, so good practices for using it are as important as good pipetting skills.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/>
              <a:t>Get lazy with your pipetting now, you’ll pay for it later,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/>
              <a:t>Get lazy with your data practices now</a:t>
            </a:r>
            <a:r>
              <a:rPr lang="is-IS" sz="2000" dirty="0"/>
              <a:t>…</a:t>
            </a:r>
            <a:r>
              <a:rPr lang="en-US" sz="2000" dirty="0"/>
              <a:t> you get the idea. </a:t>
            </a:r>
          </a:p>
          <a:p>
            <a:pPr marL="800100" lvl="1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R is an open source project that grew up with us, so there are tons of resources on google &amp; blogs.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>
                <a:latin typeface="PT Sans" charset="-52"/>
                <a:ea typeface="PT Sans" charset="-52"/>
                <a:cs typeface="PT Sans" charset="-52"/>
              </a:rPr>
              <a:t>“</a:t>
            </a:r>
            <a:r>
              <a:rPr lang="en-US" sz="2400" dirty="0"/>
              <a:t>google</a:t>
            </a:r>
            <a:r>
              <a:rPr lang="en-US" sz="2400" dirty="0">
                <a:latin typeface="PT Sans" charset="-52"/>
                <a:ea typeface="PT Sans" charset="-52"/>
                <a:cs typeface="PT Sans" charset="-52"/>
              </a:rPr>
              <a:t>”</a:t>
            </a:r>
            <a:r>
              <a:rPr lang="en-US" sz="2400" dirty="0"/>
              <a:t> any error and you’ll probably find a solution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Keep up to speed on new trends on </a:t>
            </a:r>
            <a:r>
              <a:rPr lang="en-US" sz="2400" dirty="0">
                <a:hlinkClick r:id="rId2"/>
              </a:rPr>
              <a:t>r-bloggers.com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290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0124" y="1653088"/>
            <a:ext cx="5386323" cy="40666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61" y="14270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ea typeface="Al Nile" charset="-78"/>
                <a:cs typeface="Al Nile" charset="-78"/>
              </a:rPr>
              <a:t>R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661" y="1653088"/>
            <a:ext cx="5527816" cy="4436426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You can do some basic calculations in base R but most things will be carried out in </a:t>
            </a:r>
            <a:r>
              <a:rPr lang="en-US" dirty="0">
                <a:solidFill>
                  <a:srgbClr val="00B0F0"/>
                </a:solidFill>
              </a:rPr>
              <a:t>functions </a:t>
            </a:r>
            <a:r>
              <a:rPr lang="en-US" dirty="0"/>
              <a:t>that are organized in </a:t>
            </a:r>
            <a:r>
              <a:rPr lang="en-US" dirty="0">
                <a:solidFill>
                  <a:srgbClr val="00B0F0"/>
                </a:solidFill>
              </a:rPr>
              <a:t>packages.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00B0F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Packages are collections of r functions, data, and code that are usually developed to help with a specific task.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There are over 10,000 packages on CRAN!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Some are more organized, with better documentation and quality control (some may be wrong)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Better to use well-known packages (such as those we will recommend)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46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10596</TotalTime>
  <Words>397</Words>
  <Application>Microsoft Macintosh PowerPoint</Application>
  <PresentationFormat>Widescreen</PresentationFormat>
  <Paragraphs>73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PT Sans</vt:lpstr>
      <vt:lpstr>Office Theme</vt:lpstr>
      <vt:lpstr>Housekeeping</vt:lpstr>
      <vt:lpstr>Introduction to R</vt:lpstr>
      <vt:lpstr>Today’s Learning Objectives:</vt:lpstr>
      <vt:lpstr>Recommended Resources</vt:lpstr>
      <vt:lpstr>Recommended Resources</vt:lpstr>
      <vt:lpstr>You need two programs installed:</vt:lpstr>
      <vt:lpstr>The R Studio Workspace</vt:lpstr>
      <vt:lpstr>Now… for the fun stuff! </vt:lpstr>
      <vt:lpstr>R Packages</vt:lpstr>
      <vt:lpstr>Some packages that you will use in this course: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R </dc:title>
  <dc:creator>Andersen,Kelsey</dc:creator>
  <cp:lastModifiedBy>Kelsey Andersen</cp:lastModifiedBy>
  <cp:revision>33</cp:revision>
  <dcterms:created xsi:type="dcterms:W3CDTF">2017-08-22T14:08:25Z</dcterms:created>
  <dcterms:modified xsi:type="dcterms:W3CDTF">2019-03-18T07:04:02Z</dcterms:modified>
</cp:coreProperties>
</file>

<file path=docProps/thumbnail.jpeg>
</file>